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0" r:id="rId2"/>
    <p:sldId id="257" r:id="rId3"/>
    <p:sldId id="258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4" r:id="rId22"/>
    <p:sldId id="282" r:id="rId23"/>
    <p:sldId id="288" r:id="rId24"/>
    <p:sldId id="285" r:id="rId25"/>
    <p:sldId id="289" r:id="rId26"/>
    <p:sldId id="286" r:id="rId27"/>
    <p:sldId id="290" r:id="rId28"/>
    <p:sldId id="287" r:id="rId29"/>
    <p:sldId id="291" r:id="rId30"/>
  </p:sldIdLst>
  <p:sldSz cx="9144000" cy="6858000" type="screen4x3"/>
  <p:notesSz cx="67818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495CC-0308-466D-867E-B0DD972475A2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1383"/>
            <a:ext cx="542544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1044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89CED-C0D1-4A47-8D72-76D59B7718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65506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9CED-C0D1-4A47-8D72-76D59B77189E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9CED-C0D1-4A47-8D72-76D59B77189E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A975A-2C00-466C-A19F-893592FCC205}" type="datetimeFigureOut">
              <a:rPr lang="en-GB" smtClean="0"/>
              <a:pPr/>
              <a:t>17/04/2013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EA544-66E9-46E1-963E-A933E910FC8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ps.nl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-tech.co.th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dethapak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6" name="Picture 5" descr="pptban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 I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355600" indent="-355600"/>
            <a:r>
              <a:rPr lang="en-GB" dirty="0" smtClean="0"/>
              <a:t>Dethapak has always been at the forefront of new, innovative PET packaging developments in all end-applications and industries. </a:t>
            </a:r>
          </a:p>
          <a:p>
            <a:endParaRPr lang="en-GB" dirty="0" smtClean="0"/>
          </a:p>
          <a:p>
            <a:pPr marL="355600" indent="-355600"/>
            <a:r>
              <a:rPr lang="en-GB" dirty="0" smtClean="0"/>
              <a:t>Dethapak offers smart and efficient customized packaging solutions that are tailored to customers’ specific needs.</a:t>
            </a:r>
          </a:p>
          <a:p>
            <a:endParaRPr lang="en-GB" dirty="0" smtClean="0"/>
          </a:p>
          <a:p>
            <a:pPr>
              <a:buNone/>
            </a:pPr>
            <a:r>
              <a:rPr lang="en-GB" sz="3300" b="1" dirty="0" smtClean="0"/>
              <a:t>Dethapak’s design principles</a:t>
            </a:r>
          </a:p>
          <a:p>
            <a:endParaRPr lang="en-GB" dirty="0" smtClean="0"/>
          </a:p>
          <a:p>
            <a:r>
              <a:rPr lang="en-GB" dirty="0" smtClean="0"/>
              <a:t>Dethapak’s applies the following principles when developing packaging: </a:t>
            </a:r>
          </a:p>
          <a:p>
            <a:endParaRPr lang="en-GB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b="1" dirty="0" smtClean="0"/>
              <a:t>Distinguishable</a:t>
            </a:r>
            <a:r>
              <a:rPr lang="en-GB" dirty="0" smtClean="0"/>
              <a:t>: packaging is an essential part of a customer’s product differentiation and packaging therefore needs have a distinctive look.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b="1" dirty="0" smtClean="0"/>
              <a:t>Practical</a:t>
            </a:r>
            <a:r>
              <a:rPr lang="en-GB" dirty="0" smtClean="0"/>
              <a:t>: packaging needs to be user friendly, easy to handle and light to carry and transport.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b="1" dirty="0" smtClean="0"/>
              <a:t>Economical</a:t>
            </a:r>
            <a:r>
              <a:rPr lang="en-GB" dirty="0" smtClean="0"/>
              <a:t>: keeping packaging cost low requires a multi dimensional customer specific analysis of how the packaging can reduce production and transport cost 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 II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/>
              <a:t>Dethapak’s innovative thinking</a:t>
            </a:r>
            <a:endParaRPr lang="en-GB" dirty="0"/>
          </a:p>
          <a:p>
            <a:pPr>
              <a:buNone/>
            </a:pPr>
            <a:r>
              <a:rPr lang="en-US" b="1" dirty="0"/>
              <a:t> </a:t>
            </a:r>
            <a:endParaRPr lang="en-GB" dirty="0"/>
          </a:p>
          <a:p>
            <a:pPr marL="355600" indent="-355600"/>
            <a:r>
              <a:rPr lang="en-US" sz="2500" dirty="0"/>
              <a:t>A prime example of Dethapak’s unique design capabilities is the </a:t>
            </a:r>
            <a:r>
              <a:rPr lang="en-US" sz="2500" b="1" dirty="0"/>
              <a:t>easy spout PET bottle</a:t>
            </a:r>
            <a:r>
              <a:rPr lang="en-US" sz="2500" dirty="0"/>
              <a:t>, which has been patented on a worldwide basis</a:t>
            </a:r>
            <a:r>
              <a:rPr lang="en-US" sz="2500" dirty="0" smtClean="0"/>
              <a:t>:</a:t>
            </a:r>
            <a:r>
              <a:rPr lang="en-US" sz="2500" dirty="0"/>
              <a:t> </a:t>
            </a:r>
          </a:p>
          <a:p>
            <a:pPr algn="ctr">
              <a:buNone/>
            </a:pPr>
            <a:endParaRPr lang="en-GB" sz="2500" dirty="0"/>
          </a:p>
          <a:p>
            <a:pPr>
              <a:buNone/>
            </a:pPr>
            <a:r>
              <a:rPr lang="en-US" sz="2500" dirty="0"/>
              <a:t> </a:t>
            </a:r>
            <a:endParaRPr lang="en-GB" sz="25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sz="2100" b="1" dirty="0"/>
              <a:t>Distinguishable:</a:t>
            </a:r>
            <a:r>
              <a:rPr lang="en-US" sz="2100" dirty="0"/>
              <a:t> it is the first PET bottle with an easy </a:t>
            </a:r>
            <a:r>
              <a:rPr lang="en-US" sz="2100" dirty="0" smtClean="0"/>
              <a:t>spout.</a:t>
            </a:r>
            <a:r>
              <a:rPr lang="en-US" sz="2100" dirty="0"/>
              <a:t/>
            </a:r>
            <a:br>
              <a:rPr lang="en-US" sz="2100" dirty="0"/>
            </a:br>
            <a:endParaRPr lang="en-GB" sz="21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sz="2100" b="1" dirty="0"/>
              <a:t>Practical:</a:t>
            </a:r>
            <a:r>
              <a:rPr lang="en-US" sz="2100" dirty="0"/>
              <a:t> a spout allows easy handling with better dosing </a:t>
            </a:r>
            <a:r>
              <a:rPr lang="en-US" sz="2100" dirty="0" smtClean="0"/>
              <a:t>.</a:t>
            </a:r>
            <a:r>
              <a:rPr lang="en-US" sz="2100" dirty="0"/>
              <a:t/>
            </a:r>
            <a:br>
              <a:rPr lang="en-US" sz="2100" dirty="0"/>
            </a:br>
            <a:endParaRPr lang="en-GB" sz="21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sz="2100" b="1" dirty="0"/>
              <a:t>Economical: </a:t>
            </a:r>
            <a:r>
              <a:rPr lang="en-US" sz="2100" dirty="0"/>
              <a:t>PET is much lighter than PE spout bottles and has a longer shelf </a:t>
            </a:r>
            <a:r>
              <a:rPr lang="en-US" sz="2100" dirty="0" smtClean="0"/>
              <a:t>life.</a:t>
            </a:r>
            <a:endParaRPr lang="en-GB" sz="2100" dirty="0"/>
          </a:p>
          <a:p>
            <a:pPr>
              <a:buNone/>
            </a:pPr>
            <a:endParaRPr lang="en-GB" sz="2500" dirty="0"/>
          </a:p>
          <a:p>
            <a:pPr marL="355600" indent="-355600"/>
            <a:r>
              <a:rPr lang="en-US" sz="2500" dirty="0"/>
              <a:t>The bottle can be used in almost all end-applications from food (e.g. edible oil) to chemicals and is delivered in different sizes. </a:t>
            </a:r>
            <a:endParaRPr lang="en-GB" sz="2500" dirty="0"/>
          </a:p>
          <a:p>
            <a:pPr>
              <a:buNone/>
            </a:pPr>
            <a:endParaRPr lang="en-GB" sz="2500" dirty="0"/>
          </a:p>
          <a:p>
            <a:pPr marL="355600" indent="-355600"/>
            <a:r>
              <a:rPr lang="en-US" sz="2500" dirty="0" smtClean="0"/>
              <a:t>Dethapak </a:t>
            </a:r>
            <a:r>
              <a:rPr lang="en-US" sz="2500" dirty="0"/>
              <a:t>is innovative because it dares to think outside the box and develop packaging that others deem too challenging. </a:t>
            </a:r>
            <a:r>
              <a:rPr lang="en-US" sz="2500" dirty="0" smtClean="0"/>
              <a:t> Dethapak </a:t>
            </a:r>
            <a:r>
              <a:rPr lang="en-US" sz="2500" dirty="0"/>
              <a:t>finds technological solutions where others find technological obstacles. </a:t>
            </a:r>
            <a:endParaRPr lang="en-GB" sz="2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 III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55365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3800" b="1" dirty="0"/>
              <a:t>Dethapak’s offering </a:t>
            </a:r>
            <a:endParaRPr lang="en-GB" sz="3800" dirty="0"/>
          </a:p>
          <a:p>
            <a:pPr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 smtClean="0"/>
              <a:t>How </a:t>
            </a:r>
            <a:r>
              <a:rPr lang="en-US" dirty="0"/>
              <a:t>it works in practice:</a:t>
            </a:r>
            <a:endParaRPr lang="en-GB" dirty="0"/>
          </a:p>
          <a:p>
            <a:pPr>
              <a:buNone/>
            </a:pP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Dethapak offers a review of a customer’s current packaging solutions for </a:t>
            </a:r>
            <a:r>
              <a:rPr lang="en-US" dirty="0" smtClean="0"/>
              <a:t>free.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Dethapak provides a first design for a fixed </a:t>
            </a:r>
            <a:r>
              <a:rPr lang="en-US" dirty="0" smtClean="0"/>
              <a:t>fee.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Dethapak invests in the mould and all necessary approvals and/or IP </a:t>
            </a:r>
            <a:r>
              <a:rPr lang="en-US" dirty="0" smtClean="0"/>
              <a:t>rights.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Dethapak receives a fixed or per unit fee for its </a:t>
            </a:r>
            <a:r>
              <a:rPr lang="en-US" dirty="0" smtClean="0"/>
              <a:t>design.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Dethapak offers to organize and manage the production (see Packaging Production [link</a:t>
            </a:r>
            <a:r>
              <a:rPr lang="en-US" dirty="0" smtClean="0"/>
              <a:t>]).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US" sz="3800" b="1" dirty="0"/>
              <a:t>Dethapak’s partnership with TPS</a:t>
            </a:r>
            <a:endParaRPr lang="en-GB" sz="3800" dirty="0"/>
          </a:p>
          <a:p>
            <a:pPr>
              <a:buNone/>
            </a:pPr>
            <a:endParaRPr lang="en-GB" dirty="0"/>
          </a:p>
          <a:p>
            <a:pPr marL="355600" indent="-355600"/>
            <a:r>
              <a:rPr lang="en-US" dirty="0"/>
              <a:t>Dethapak has a partnership agreement with TPS (</a:t>
            </a:r>
            <a:r>
              <a:rPr lang="en-US" u="sng" dirty="0">
                <a:hlinkClick r:id="rId3"/>
              </a:rPr>
              <a:t>www.tps.nl</a:t>
            </a:r>
            <a:r>
              <a:rPr lang="en-US" dirty="0"/>
              <a:t>.), one of the leading developers of PET packaging.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Consultancy I</a:t>
            </a:r>
            <a:endParaRPr lang="en-GB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Dethapak has both commercial and technical expertise to assist customers in finding the best packaging solutions. </a:t>
            </a:r>
            <a:endParaRPr lang="en-GB" dirty="0"/>
          </a:p>
          <a:p>
            <a:pPr>
              <a:buNone/>
            </a:pPr>
            <a:endParaRPr lang="en-GB" dirty="0"/>
          </a:p>
          <a:p>
            <a:pPr marL="355600" indent="-355600"/>
            <a:r>
              <a:rPr lang="en-US" dirty="0"/>
              <a:t>Dethapak has extensive contacts and knowledge of the packaging industry at all levels of the supply chain from the supply </a:t>
            </a:r>
            <a:r>
              <a:rPr lang="en-US" dirty="0" smtClean="0"/>
              <a:t>of preforms to </a:t>
            </a:r>
            <a:r>
              <a:rPr lang="en-US" dirty="0"/>
              <a:t>the end production. </a:t>
            </a:r>
            <a:endParaRPr lang="en-GB" dirty="0"/>
          </a:p>
          <a:p>
            <a:pPr>
              <a:buNone/>
            </a:pPr>
            <a:r>
              <a:rPr lang="en-US" dirty="0"/>
              <a:t> </a:t>
            </a:r>
            <a:endParaRPr lang="en-GB" dirty="0"/>
          </a:p>
          <a:p>
            <a:pPr>
              <a:buNone/>
            </a:pPr>
            <a:r>
              <a:rPr lang="en-US" sz="3800" b="1" dirty="0"/>
              <a:t>Dethapak’s range of consultancy services</a:t>
            </a:r>
            <a:endParaRPr lang="en-GB" sz="3800" dirty="0"/>
          </a:p>
          <a:p>
            <a:pPr>
              <a:buNone/>
            </a:pPr>
            <a:r>
              <a:rPr lang="en-US" b="1" dirty="0"/>
              <a:t> </a:t>
            </a:r>
            <a:endParaRPr lang="en-GB" dirty="0"/>
          </a:p>
          <a:p>
            <a:pPr>
              <a:buNone/>
            </a:pPr>
            <a:r>
              <a:rPr lang="en-US" dirty="0"/>
              <a:t>Dethapak’s provides consultancy services on a wide range of topics including:</a:t>
            </a:r>
            <a:endParaRPr lang="en-GB" dirty="0"/>
          </a:p>
          <a:p>
            <a:pPr>
              <a:buNone/>
            </a:pP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b="1" dirty="0"/>
              <a:t>Packaging design:</a:t>
            </a:r>
            <a:r>
              <a:rPr lang="en-US" dirty="0"/>
              <a:t> should a customer stick to its packaging solutions or seek new designs to increase the attractiveness of its products and/or to reduce packaging cost? </a:t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b="1" dirty="0"/>
              <a:t>Packaging patents and certification: </a:t>
            </a:r>
            <a:r>
              <a:rPr lang="en-US" dirty="0"/>
              <a:t>how can a customer obtain certification e.g. UN approval and receive IP protection (patents, design rights) for its packaging solutions? </a:t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b="1" dirty="0"/>
              <a:t>Packaging cost reductions:</a:t>
            </a:r>
            <a:r>
              <a:rPr lang="en-US" dirty="0"/>
              <a:t> how can a customer reduce its packaging cost? Should it switch suppliers, should it produce its packaging in house or use different packaging solutions? </a:t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b="1" dirty="0"/>
              <a:t>Packaging production: </a:t>
            </a:r>
            <a:r>
              <a:rPr lang="en-US" dirty="0"/>
              <a:t>how can the production be organized optimally to ensure both cost effectiveness and product quality? What equipment should be purchased or leased? What training should personnel receive? 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Consultancy II</a:t>
            </a:r>
            <a:endParaRPr lang="en-GB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/>
              <a:t>Dethapak’s presence in South East </a:t>
            </a:r>
            <a:r>
              <a:rPr lang="en-US" sz="1800" b="1" dirty="0" smtClean="0"/>
              <a:t>Asia</a:t>
            </a:r>
            <a:endParaRPr lang="en-GB" sz="1800" dirty="0" smtClean="0"/>
          </a:p>
          <a:p>
            <a:pPr marL="0" indent="0">
              <a:buNone/>
            </a:pPr>
            <a:endParaRPr lang="en-GB" sz="2000" dirty="0"/>
          </a:p>
          <a:p>
            <a:pPr marL="355600" indent="-355600"/>
            <a:r>
              <a:rPr lang="en-US" sz="1600" dirty="0" smtClean="0"/>
              <a:t>Dethapak </a:t>
            </a:r>
            <a:r>
              <a:rPr lang="en-US" sz="1600" dirty="0"/>
              <a:t>has a unique presence in South East Asia where it has entered into a partnership with K-Tech </a:t>
            </a:r>
            <a:r>
              <a:rPr lang="en-US" sz="1600" dirty="0" smtClean="0"/>
              <a:t>(</a:t>
            </a:r>
            <a:r>
              <a:rPr lang="en-US" sz="1600" dirty="0"/>
              <a:t>www. </a:t>
            </a:r>
            <a:r>
              <a:rPr lang="en-US" sz="1600" dirty="0">
                <a:hlinkClick r:id="rId3"/>
              </a:rPr>
              <a:t>http://www.k-</a:t>
            </a:r>
            <a:r>
              <a:rPr lang="en-US" sz="1600" dirty="0" smtClean="0">
                <a:hlinkClick r:id="rId3"/>
              </a:rPr>
              <a:t>tech.co.th/</a:t>
            </a:r>
            <a:r>
              <a:rPr lang="en-US" sz="1600" dirty="0" smtClean="0"/>
              <a:t>) </a:t>
            </a:r>
            <a:endParaRPr lang="en-GB" sz="1600" dirty="0"/>
          </a:p>
          <a:p>
            <a:pPr>
              <a:buNone/>
            </a:pPr>
            <a:r>
              <a:rPr lang="en-US" sz="1600" dirty="0"/>
              <a:t> </a:t>
            </a:r>
            <a:endParaRPr lang="en-GB" sz="1600" dirty="0"/>
          </a:p>
          <a:p>
            <a:pPr marL="355600" indent="-355600"/>
            <a:r>
              <a:rPr lang="en-US" sz="1600" dirty="0" smtClean="0"/>
              <a:t>K-Tech </a:t>
            </a:r>
            <a:r>
              <a:rPr lang="en-US" sz="1600" dirty="0"/>
              <a:t>is one of the leading suppliers of PE/PET equipment and production in Thailand with activities throughout South East </a:t>
            </a:r>
            <a:r>
              <a:rPr lang="en-US" sz="1600" dirty="0" smtClean="0"/>
              <a:t>Asia.</a:t>
            </a:r>
            <a:endParaRPr lang="en-GB" sz="1600" dirty="0"/>
          </a:p>
          <a:p>
            <a:endParaRPr lang="en-GB" sz="1600" dirty="0"/>
          </a:p>
          <a:p>
            <a:pPr marL="355600" indent="-355600"/>
            <a:r>
              <a:rPr lang="en-US" sz="1600" dirty="0"/>
              <a:t>Dethapak’s presence in South East Asia enables Dethapak to guide customers who wish to set up packaging production or who are looking for reliable partners / suppliers in South East </a:t>
            </a:r>
            <a:r>
              <a:rPr lang="en-US" sz="1600" dirty="0" smtClean="0"/>
              <a:t>Asia.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Consultancy III</a:t>
            </a:r>
            <a:endParaRPr lang="en-GB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/>
              <a:t>Dethapak’s offering</a:t>
            </a:r>
            <a:endParaRPr lang="en-GB" sz="1800" dirty="0"/>
          </a:p>
          <a:p>
            <a:pPr>
              <a:buNone/>
            </a:pPr>
            <a:endParaRPr lang="en-GB" sz="2000" dirty="0"/>
          </a:p>
          <a:p>
            <a:pPr marL="355600" indent="-355600"/>
            <a:r>
              <a:rPr lang="en-US" sz="2000" dirty="0"/>
              <a:t>Dethapak gives practical answers to all questions that customers may have with respect to their packaging solutions. </a:t>
            </a:r>
            <a:endParaRPr lang="en-GB" sz="2000" dirty="0"/>
          </a:p>
          <a:p>
            <a:pPr marL="0" indent="0"/>
            <a:endParaRPr lang="en-US" sz="2000" dirty="0" smtClean="0"/>
          </a:p>
          <a:p>
            <a:pPr marL="355600" indent="-355600"/>
            <a:r>
              <a:rPr lang="en-US" sz="2000" dirty="0" smtClean="0"/>
              <a:t>Dethapak </a:t>
            </a:r>
            <a:r>
              <a:rPr lang="en-US" sz="2000" dirty="0"/>
              <a:t>goes straight to the core of the issues without wasting a customer’s valuable time and cost. </a:t>
            </a:r>
            <a:endParaRPr lang="en-GB" sz="2000" dirty="0"/>
          </a:p>
          <a:p>
            <a:pPr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PET Packaging Solutions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355600" indent="-355600"/>
            <a:r>
              <a:rPr lang="en-US" dirty="0"/>
              <a:t>Dethapak offers PET packaging solutions in all sizes (0.1 - 20L) and shapes for different end-applications.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US" b="1" dirty="0" smtClean="0"/>
              <a:t>	By </a:t>
            </a:r>
            <a:r>
              <a:rPr lang="en-US" b="1" dirty="0"/>
              <a:t>type of PET packaging</a:t>
            </a:r>
            <a:r>
              <a:rPr lang="en-US" dirty="0"/>
              <a:t> </a:t>
            </a:r>
            <a:endParaRPr lang="en-GB" dirty="0"/>
          </a:p>
          <a:p>
            <a:pPr>
              <a:buNone/>
            </a:pPr>
            <a:r>
              <a:rPr lang="en-US" dirty="0"/>
              <a:t> </a:t>
            </a:r>
            <a:endParaRPr lang="en-GB" dirty="0"/>
          </a:p>
          <a:p>
            <a:r>
              <a:rPr lang="en-US" dirty="0"/>
              <a:t>Our main products </a:t>
            </a:r>
            <a:r>
              <a:rPr lang="en-US" dirty="0" smtClean="0"/>
              <a:t>are (see </a:t>
            </a:r>
            <a:r>
              <a:rPr lang="en-US" b="1" dirty="0" smtClean="0"/>
              <a:t>Appendix </a:t>
            </a:r>
            <a:r>
              <a:rPr lang="en-US" dirty="0" smtClean="0"/>
              <a:t>for details): 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2 </a:t>
            </a:r>
            <a:r>
              <a:rPr lang="en-US" dirty="0" smtClean="0"/>
              <a:t>liter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5 liter “chemical</a:t>
            </a:r>
            <a:r>
              <a:rPr lang="en-US" dirty="0" smtClean="0"/>
              <a:t>”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5 liter “agro</a:t>
            </a:r>
            <a:r>
              <a:rPr lang="en-US" dirty="0" smtClean="0"/>
              <a:t>”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5 liter easy </a:t>
            </a:r>
            <a:r>
              <a:rPr lang="en-US" dirty="0" smtClean="0"/>
              <a:t>spout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pPr lvl="1"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PET Packaging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Solutions II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b="1" dirty="0"/>
              <a:t>By end-application</a:t>
            </a:r>
            <a:r>
              <a:rPr lang="en-US" sz="1800" dirty="0"/>
              <a:t> 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355600" indent="-355600"/>
            <a:r>
              <a:rPr lang="en-US" sz="1600" dirty="0" smtClean="0"/>
              <a:t>Our </a:t>
            </a:r>
            <a:r>
              <a:rPr lang="en-US" sz="1600" dirty="0"/>
              <a:t>packaging can be used in all end-applications including: </a:t>
            </a:r>
            <a:endParaRPr lang="en-GB" sz="1600" dirty="0"/>
          </a:p>
          <a:p>
            <a:pPr>
              <a:buNone/>
            </a:pPr>
            <a:endParaRPr lang="en-GB" sz="1200" dirty="0"/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1400" dirty="0" smtClean="0"/>
              <a:t>Automotive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 smtClean="0"/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1400" dirty="0" smtClean="0"/>
              <a:t>Agro</a:t>
            </a:r>
            <a:br>
              <a:rPr lang="en-US" sz="1400" dirty="0" smtClean="0"/>
            </a:br>
            <a:endParaRPr lang="en-GB" sz="1400" dirty="0" smtClean="0"/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1400" dirty="0" smtClean="0"/>
              <a:t>Chemicals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1400" dirty="0" smtClean="0"/>
              <a:t>Cosmetics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1400" dirty="0" smtClean="0"/>
              <a:t>Food</a:t>
            </a:r>
            <a:endParaRPr lang="en-GB" sz="1400" dirty="0"/>
          </a:p>
          <a:p>
            <a:pPr>
              <a:buNone/>
            </a:pPr>
            <a:endParaRPr lang="en-GB" sz="1200" dirty="0"/>
          </a:p>
          <a:p>
            <a:pPr marL="355600" indent="-355600"/>
            <a:r>
              <a:rPr lang="en-US" sz="1600" dirty="0"/>
              <a:t>End </a:t>
            </a:r>
            <a:r>
              <a:rPr lang="en-US" sz="1600" dirty="0" smtClean="0"/>
              <a:t>customers</a:t>
            </a:r>
            <a:r>
              <a:rPr lang="en-US" sz="1600" dirty="0"/>
              <a:t> include companies such Aldi and </a:t>
            </a:r>
            <a:r>
              <a:rPr lang="en-US" sz="1600" dirty="0" err="1" smtClean="0"/>
              <a:t>Lidl</a:t>
            </a:r>
            <a:r>
              <a:rPr lang="en-US" sz="1600" dirty="0" smtClean="0"/>
              <a:t>.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PET Packaging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Solutions III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IP </a:t>
            </a:r>
            <a:r>
              <a:rPr lang="en-US" b="1" dirty="0"/>
              <a:t>and quality certification</a:t>
            </a:r>
            <a:endParaRPr lang="en-GB" sz="2800" dirty="0"/>
          </a:p>
          <a:p>
            <a:pPr>
              <a:buNone/>
            </a:pPr>
            <a:endParaRPr lang="en-GB" sz="2800" dirty="0"/>
          </a:p>
          <a:p>
            <a:pPr marL="355600" indent="-355600"/>
            <a:r>
              <a:rPr lang="en-US" dirty="0"/>
              <a:t>Due to Dethapak's innovative packaging design, most of Dethapak's packaging solutions are protected by patents or design rights. </a:t>
            </a:r>
            <a:endParaRPr lang="en-US" dirty="0" smtClean="0"/>
          </a:p>
          <a:p>
            <a:pPr marL="355600" indent="-355600">
              <a:buNone/>
            </a:pPr>
            <a:endParaRPr lang="en-GB" sz="2800" dirty="0"/>
          </a:p>
          <a:p>
            <a:r>
              <a:rPr lang="en-US" dirty="0"/>
              <a:t> </a:t>
            </a:r>
            <a:r>
              <a:rPr lang="en-US" dirty="0" err="1" smtClean="0"/>
              <a:t>Dethapak's</a:t>
            </a:r>
            <a:r>
              <a:rPr lang="en-US" dirty="0" smtClean="0"/>
              <a:t> </a:t>
            </a:r>
            <a:r>
              <a:rPr lang="en-US" dirty="0"/>
              <a:t>packaging solutions comply with all relevant quality certification as required by its customers.</a:t>
            </a:r>
            <a:endParaRPr lang="en-GB" sz="2800" dirty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US" b="1" dirty="0" smtClean="0"/>
              <a:t>Other </a:t>
            </a:r>
            <a:r>
              <a:rPr lang="en-US" b="1" dirty="0"/>
              <a:t>products</a:t>
            </a:r>
            <a:endParaRPr lang="en-GB" sz="2800" dirty="0"/>
          </a:p>
          <a:p>
            <a:pPr>
              <a:buNone/>
            </a:pPr>
            <a:endParaRPr lang="en-GB" sz="28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dirty="0" smtClean="0"/>
              <a:t>Caps</a:t>
            </a:r>
            <a:r>
              <a:rPr lang="en-US" dirty="0"/>
              <a:t/>
            </a:r>
            <a:br>
              <a:rPr lang="en-US" dirty="0"/>
            </a:br>
            <a:endParaRPr lang="en-GB" sz="24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dirty="0" smtClean="0"/>
              <a:t>Preforms</a:t>
            </a:r>
            <a:r>
              <a:rPr lang="en-US" dirty="0"/>
              <a:t/>
            </a:r>
            <a:br>
              <a:rPr lang="en-US" dirty="0"/>
            </a:br>
            <a:endParaRPr lang="en-GB" sz="2400" dirty="0"/>
          </a:p>
          <a:p>
            <a:pPr lvl="1">
              <a:buSzPct val="80000"/>
              <a:buFont typeface="Courier New" pitchFamily="49" charset="0"/>
              <a:buChar char="o"/>
            </a:pPr>
            <a:r>
              <a:rPr lang="en-US" dirty="0" smtClean="0"/>
              <a:t>Blow </a:t>
            </a:r>
            <a:r>
              <a:rPr lang="en-US" dirty="0" err="1" smtClean="0"/>
              <a:t>moulding</a:t>
            </a:r>
            <a:r>
              <a:rPr lang="en-US" dirty="0" smtClean="0"/>
              <a:t> machines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endParaRPr lang="en-GB" sz="2400" dirty="0"/>
          </a:p>
          <a:p>
            <a:pPr marL="355600" lvl="1" indent="-355600">
              <a:buFont typeface="Arial" pitchFamily="34" charset="0"/>
              <a:buChar char="•"/>
            </a:pPr>
            <a:r>
              <a:rPr lang="en-US" dirty="0"/>
              <a:t>Dethapak is K-Tech exclusive sales agent in Europe and the Middle </a:t>
            </a:r>
            <a:r>
              <a:rPr lang="en-US" dirty="0" smtClean="0"/>
              <a:t>East. </a:t>
            </a:r>
            <a:endParaRPr lang="en-GB" sz="2400" dirty="0"/>
          </a:p>
          <a:p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pPr lvl="0"/>
            <a:r>
              <a:rPr lang="en-US" sz="1800" dirty="0" err="1"/>
              <a:t>Dethapak</a:t>
            </a:r>
            <a:r>
              <a:rPr lang="en-US" sz="1800" dirty="0"/>
              <a:t> </a:t>
            </a:r>
            <a:r>
              <a:rPr lang="en-US" sz="1800" dirty="0" smtClean="0"/>
              <a:t>has recently received </a:t>
            </a:r>
            <a:r>
              <a:rPr lang="en-US" sz="1800" dirty="0"/>
              <a:t>patents for its innovative PET spout bottle in South East Asia. Dethapak will start PET production in 2014 in collaboration with KTech.</a:t>
            </a:r>
            <a:endParaRPr lang="en-GB" sz="1800" dirty="0"/>
          </a:p>
          <a:p>
            <a:pPr>
              <a:buNone/>
            </a:pPr>
            <a:endParaRPr lang="en-GB" sz="1800" dirty="0"/>
          </a:p>
          <a:p>
            <a:pPr lvl="0"/>
            <a:r>
              <a:rPr lang="en-US" sz="1800" dirty="0"/>
              <a:t>Dethapak's PET spout bottle is a huge success in Germany with volumes expected to increase to </a:t>
            </a:r>
            <a:r>
              <a:rPr lang="en-US" sz="1800" dirty="0" smtClean="0"/>
              <a:t>more than 10 million units </a:t>
            </a:r>
            <a:r>
              <a:rPr lang="en-US" sz="1800" dirty="0"/>
              <a:t>in 2013. </a:t>
            </a:r>
            <a:r>
              <a:rPr lang="en-US" sz="1800" dirty="0" err="1"/>
              <a:t>Dethapak</a:t>
            </a:r>
            <a:r>
              <a:rPr lang="en-US" sz="1800" dirty="0"/>
              <a:t> </a:t>
            </a:r>
            <a:r>
              <a:rPr lang="en-US" sz="1800" dirty="0" smtClean="0"/>
              <a:t>plans to </a:t>
            </a:r>
            <a:r>
              <a:rPr lang="en-US" sz="1800" dirty="0"/>
              <a:t>further expand the sales of this product outside the chemicals sector in Germany. </a:t>
            </a:r>
            <a:endParaRPr lang="en-GB" sz="1800" dirty="0"/>
          </a:p>
          <a:p>
            <a:pPr>
              <a:buNone/>
            </a:pPr>
            <a:endParaRPr lang="en-GB" sz="1800" dirty="0"/>
          </a:p>
          <a:p>
            <a:pPr lvl="0"/>
            <a:r>
              <a:rPr lang="en-US" sz="1800" dirty="0"/>
              <a:t>Dethapak has developed a new innovative 5L PET packaging solution for the agro industry.</a:t>
            </a:r>
            <a:endParaRPr lang="en-GB" sz="18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0609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Company</a:t>
            </a:r>
            <a:endParaRPr lang="en-GB" sz="16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sz="2400" dirty="0">
              <a:cs typeface="Arial" pitchFamily="34" charset="0"/>
            </a:endParaRPr>
          </a:p>
          <a:p>
            <a:pPr lvl="0"/>
            <a:r>
              <a:rPr lang="en-US" sz="2000" dirty="0" smtClean="0">
                <a:cs typeface="Arial" pitchFamily="34" charset="0"/>
              </a:rPr>
              <a:t>Dethapak </a:t>
            </a:r>
            <a:r>
              <a:rPr lang="en-US" sz="2000" dirty="0">
                <a:cs typeface="Arial" pitchFamily="34" charset="0"/>
              </a:rPr>
              <a:t>is a limited liability company incorporated under Dutch law. </a:t>
            </a:r>
            <a:endParaRPr lang="en-GB" sz="2000" dirty="0">
              <a:cs typeface="Arial" pitchFamily="34" charset="0"/>
            </a:endParaRPr>
          </a:p>
          <a:p>
            <a:pPr>
              <a:buNone/>
            </a:pPr>
            <a:endParaRPr lang="en-GB" sz="2000" dirty="0">
              <a:cs typeface="Arial" pitchFamily="34" charset="0"/>
            </a:endParaRPr>
          </a:p>
          <a:p>
            <a:pPr lvl="0"/>
            <a:r>
              <a:rPr lang="en-US" sz="2000" dirty="0">
                <a:cs typeface="Arial" pitchFamily="34" charset="0"/>
              </a:rPr>
              <a:t>Dethapak is a proud family owned company where decisions are made swiftly and effectively.</a:t>
            </a:r>
            <a:endParaRPr lang="en-GB" sz="2000" dirty="0">
              <a:cs typeface="Arial" pitchFamily="34" charset="0"/>
            </a:endParaRPr>
          </a:p>
          <a:p>
            <a:pPr>
              <a:buNone/>
            </a:pPr>
            <a:endParaRPr lang="en-GB" sz="2000" dirty="0">
              <a:cs typeface="Arial" pitchFamily="34" charset="0"/>
            </a:endParaRPr>
          </a:p>
          <a:p>
            <a:pPr lvl="0"/>
            <a:r>
              <a:rPr lang="en-US" sz="2000" dirty="0">
                <a:cs typeface="Arial" pitchFamily="34" charset="0"/>
              </a:rPr>
              <a:t>Dethapak's founder is the late Jan Dethmers, who gave us the inspiration to think further and to challenge the consensus when developing PET packaging solutions</a:t>
            </a:r>
            <a:r>
              <a:rPr lang="en-US" sz="2000" dirty="0" smtClean="0">
                <a:cs typeface="Arial" pitchFamily="34" charset="0"/>
              </a:rPr>
              <a:t>.</a:t>
            </a:r>
            <a:br>
              <a:rPr lang="en-US" sz="2000" dirty="0" smtClean="0">
                <a:cs typeface="Arial" pitchFamily="34" charset="0"/>
              </a:rPr>
            </a:br>
            <a:endParaRPr lang="en-US" sz="2000" dirty="0" smtClean="0">
              <a:cs typeface="Arial" pitchFamily="34" charset="0"/>
            </a:endParaRPr>
          </a:p>
          <a:p>
            <a:r>
              <a:rPr lang="en-US" sz="2000" dirty="0" err="1"/>
              <a:t>Dethapak's</a:t>
            </a:r>
            <a:r>
              <a:rPr lang="en-US" sz="2000" dirty="0"/>
              <a:t> managing director is Nick </a:t>
            </a:r>
            <a:r>
              <a:rPr lang="en-US" sz="2000" dirty="0" err="1"/>
              <a:t>Dethmers</a:t>
            </a:r>
            <a:r>
              <a:rPr lang="en-US" sz="2000" dirty="0"/>
              <a:t>.</a:t>
            </a:r>
            <a:endParaRPr lang="en-GB" sz="2000" dirty="0"/>
          </a:p>
          <a:p>
            <a:pPr lvl="0"/>
            <a:endParaRPr lang="en-GB" sz="2000" dirty="0">
              <a:cs typeface="Arial" pitchFamily="34" charset="0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Contact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5400600"/>
          </a:xfrm>
        </p:spPr>
        <p:txBody>
          <a:bodyPr>
            <a:normAutofit/>
          </a:bodyPr>
          <a:lstStyle/>
          <a:p>
            <a:pPr marL="355600" indent="-355600"/>
            <a:r>
              <a:rPr lang="en-US" sz="1600" dirty="0"/>
              <a:t>Dethapak's office is located in the beautiful town of Ootmarsum where we gladly welcome our customers and partners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dirty="0" smtClean="0"/>
              <a:t>Our </a:t>
            </a:r>
            <a:r>
              <a:rPr lang="en-US" sz="1600" dirty="0"/>
              <a:t>address is</a:t>
            </a:r>
            <a:r>
              <a:rPr lang="en-US" sz="1600" dirty="0" smtClean="0"/>
              <a:t>:</a:t>
            </a:r>
            <a:r>
              <a:rPr lang="en-US" sz="1600" dirty="0"/>
              <a:t> </a:t>
            </a:r>
            <a:endParaRPr lang="en-GB" sz="1600" dirty="0"/>
          </a:p>
          <a:p>
            <a:pPr marL="355600" indent="-355600">
              <a:buNone/>
            </a:pPr>
            <a:r>
              <a:rPr lang="en-US" sz="1600" b="1" dirty="0" smtClean="0"/>
              <a:t>	Street</a:t>
            </a:r>
            <a:r>
              <a:rPr lang="en-US" sz="1600" dirty="0"/>
              <a:t>: Gasthuisstraat 15-A</a:t>
            </a:r>
            <a:endParaRPr lang="en-GB" sz="1600" dirty="0"/>
          </a:p>
          <a:p>
            <a:pPr marL="355600" indent="-355600">
              <a:buNone/>
            </a:pPr>
            <a:r>
              <a:rPr lang="en-US" sz="1600" b="1" dirty="0" smtClean="0"/>
              <a:t>	Postcode</a:t>
            </a:r>
            <a:r>
              <a:rPr lang="en-US" sz="1600" dirty="0"/>
              <a:t>: 7631 CB Ootmarsum</a:t>
            </a:r>
            <a:endParaRPr lang="en-GB" sz="1600" dirty="0"/>
          </a:p>
          <a:p>
            <a:pPr marL="355600" indent="-355600">
              <a:buNone/>
            </a:pPr>
            <a:r>
              <a:rPr lang="en-US" sz="1600" b="1" dirty="0" smtClean="0"/>
              <a:t>	City</a:t>
            </a:r>
            <a:r>
              <a:rPr lang="en-US" sz="1600" dirty="0"/>
              <a:t>: Ootmarsum</a:t>
            </a:r>
            <a:endParaRPr lang="en-GB" sz="1600" dirty="0"/>
          </a:p>
          <a:p>
            <a:pPr marL="355600" indent="-355600">
              <a:buNone/>
            </a:pPr>
            <a:r>
              <a:rPr lang="en-US" sz="1600" b="1" dirty="0" smtClean="0"/>
              <a:t>	Country</a:t>
            </a:r>
            <a:r>
              <a:rPr lang="en-US" sz="1600" dirty="0"/>
              <a:t>: The </a:t>
            </a:r>
            <a:r>
              <a:rPr lang="en-US" sz="1600" dirty="0" smtClean="0"/>
              <a:t>Netherlands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  <a:p>
            <a:r>
              <a:rPr lang="en-US" sz="1600" dirty="0"/>
              <a:t> </a:t>
            </a:r>
            <a:r>
              <a:rPr lang="en-US" sz="1600" dirty="0" smtClean="0"/>
              <a:t>You </a:t>
            </a:r>
            <a:r>
              <a:rPr lang="en-US" sz="1600" dirty="0"/>
              <a:t>can reach us at </a:t>
            </a:r>
            <a:r>
              <a:rPr lang="en-US" sz="1600" u="sng" dirty="0">
                <a:hlinkClick r:id="rId3"/>
              </a:rPr>
              <a:t>info@dethapak.com</a:t>
            </a:r>
            <a:r>
              <a:rPr lang="en-US" sz="1600" dirty="0"/>
              <a:t>  </a:t>
            </a:r>
            <a:r>
              <a:rPr lang="en-US" sz="1600" dirty="0" smtClean="0"/>
              <a:t>/ telephone: +31 </a:t>
            </a:r>
            <a:r>
              <a:rPr lang="en-US" sz="1600" dirty="0"/>
              <a:t>541 297745</a:t>
            </a:r>
            <a:endParaRPr lang="en-GB" sz="1600" dirty="0"/>
          </a:p>
          <a:p>
            <a:pPr>
              <a:buNone/>
            </a:pPr>
            <a:endParaRPr lang="en-GB" sz="1600" dirty="0"/>
          </a:p>
          <a:p>
            <a:r>
              <a:rPr lang="en-US" sz="1600" dirty="0"/>
              <a:t>Please do not hesitate to contact us should you have any questions on our products &amp; services. </a:t>
            </a:r>
            <a:endParaRPr lang="en-GB" sz="1600" dirty="0"/>
          </a:p>
          <a:p>
            <a:pPr>
              <a:buNone/>
            </a:pPr>
            <a:endParaRPr lang="en-GB" sz="1600" dirty="0"/>
          </a:p>
          <a:p>
            <a:pPr>
              <a:buNone/>
            </a:pPr>
            <a:endParaRPr lang="en-GB" sz="1600" dirty="0"/>
          </a:p>
          <a:p>
            <a:pPr>
              <a:buNone/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2952328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APPENDIX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4646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6" name="Picture 5" descr="2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347864" y="1628800"/>
            <a:ext cx="54348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Applications</a:t>
            </a:r>
          </a:p>
          <a:p>
            <a:r>
              <a:rPr lang="en-US" sz="1400" dirty="0" smtClean="0"/>
              <a:t>Package suitable for all kinds of liquids, chemicals, edible oils and others</a:t>
            </a:r>
          </a:p>
          <a:p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406947"/>
            <a:ext cx="4643259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Very strong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Integrated grip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Less weight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carbon footprint than HDPE and metal cans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</a:t>
            </a:r>
            <a:r>
              <a:rPr lang="en-US" sz="1400" dirty="0" err="1" smtClean="0"/>
              <a:t>ecotax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100 % recyclable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 house production possible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emptying without splashing because of central opening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rinsing after use</a:t>
            </a:r>
          </a:p>
          <a:p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851737"/>
            <a:ext cx="32380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Colors</a:t>
            </a:r>
          </a:p>
          <a:p>
            <a:r>
              <a:rPr lang="en-US" sz="1400" dirty="0" smtClean="0"/>
              <a:t>Available in clear, other colors on demand</a:t>
            </a:r>
          </a:p>
          <a:p>
            <a:r>
              <a:rPr lang="en-US" sz="1400" b="1" dirty="0" smtClean="0"/>
              <a:t>Extras</a:t>
            </a:r>
          </a:p>
          <a:p>
            <a:r>
              <a:rPr lang="en-US" sz="1400" dirty="0" smtClean="0"/>
              <a:t>UN approval available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32910" y="1700808"/>
            <a:ext cx="58221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Closures</a:t>
            </a:r>
          </a:p>
          <a:p>
            <a:r>
              <a:rPr lang="en-US" sz="1400" dirty="0" smtClean="0"/>
              <a:t>The DIN 48 closures can be supplied with various liners and in different colors</a:t>
            </a:r>
          </a:p>
          <a:p>
            <a:r>
              <a:rPr lang="en-US" sz="1400" dirty="0" smtClean="0"/>
              <a:t>Child resistant closures available</a:t>
            </a:r>
          </a:p>
          <a:p>
            <a:endParaRPr lang="en-US" sz="1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491880" y="2852936"/>
          <a:ext cx="4920208" cy="2486392"/>
        </p:xfrm>
        <a:graphic>
          <a:graphicData uri="http://schemas.openxmlformats.org/drawingml/2006/table">
            <a:tbl>
              <a:tblPr/>
              <a:tblGrid>
                <a:gridCol w="2460104"/>
                <a:gridCol w="2460104"/>
              </a:tblGrid>
              <a:tr h="310799">
                <a:tc>
                  <a:txBody>
                    <a:bodyPr/>
                    <a:lstStyle/>
                    <a:p>
                      <a:r>
                        <a:rPr lang="en-US" sz="1400" dirty="0"/>
                        <a:t>Content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 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pt-BR" sz="1400"/>
                        <a:t>Dimensions L x W x 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120 x 65 x 265 mm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en-US" sz="1400"/>
                        <a:t>Material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en-US" sz="1400"/>
                        <a:t>Weight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60 g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en-US" sz="1400"/>
                        <a:t>Neck-finish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DIN 48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en-US" sz="1400"/>
                        <a:t>Extra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 approval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280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1400 bottles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799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230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1120 bottles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13" descr="2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“Chemical”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628800"/>
            <a:ext cx="5909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Applications</a:t>
            </a:r>
          </a:p>
          <a:p>
            <a:r>
              <a:rPr lang="en-US" sz="1400" dirty="0" smtClean="0"/>
              <a:t>Package suitable for all kinds of liquids, (agro) chemicals, edible oils and others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477795"/>
            <a:ext cx="46432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Very strong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Less weight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carbon footprint than HDPE and metal cans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</a:t>
            </a:r>
            <a:r>
              <a:rPr lang="en-US" sz="1400" dirty="0" err="1" smtClean="0"/>
              <a:t>ecotax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100 % recyclable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 house production possible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emptying without splashing because of central opening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rinsing after use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707721"/>
            <a:ext cx="32781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Colors</a:t>
            </a:r>
          </a:p>
          <a:p>
            <a:r>
              <a:rPr lang="en-US" sz="1400" dirty="0" smtClean="0"/>
              <a:t>Available in clear, other colors on demand </a:t>
            </a:r>
          </a:p>
          <a:p>
            <a:r>
              <a:rPr lang="en-US" sz="1400" b="1" dirty="0" smtClean="0"/>
              <a:t>Extras</a:t>
            </a:r>
          </a:p>
          <a:p>
            <a:r>
              <a:rPr lang="en-US" sz="1400" dirty="0" smtClean="0"/>
              <a:t>UN approval available</a:t>
            </a:r>
          </a:p>
          <a:p>
            <a:endParaRPr lang="en-US" sz="1400" dirty="0"/>
          </a:p>
        </p:txBody>
      </p:sp>
      <p:pic>
        <p:nvPicPr>
          <p:cNvPr id="12" name="Picture 11" descr="5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“Chemical”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32910" y="1700808"/>
            <a:ext cx="588462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Closures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DIN 48 closures can be supplied with various liners and in different colors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Child resistant closures available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PET cans can be supplied with the handles already mounted</a:t>
            </a:r>
          </a:p>
          <a:p>
            <a:endParaRPr lang="en-US" sz="1400" dirty="0"/>
          </a:p>
        </p:txBody>
      </p:sp>
      <p:pic>
        <p:nvPicPr>
          <p:cNvPr id="12" name="Picture 11" descr="5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419872" y="3068960"/>
          <a:ext cx="5208240" cy="2468880"/>
        </p:xfrm>
        <a:graphic>
          <a:graphicData uri="http://schemas.openxmlformats.org/drawingml/2006/table">
            <a:tbl>
              <a:tblPr/>
              <a:tblGrid>
                <a:gridCol w="2604120"/>
                <a:gridCol w="2604120"/>
              </a:tblGrid>
              <a:tr h="267841">
                <a:tc>
                  <a:txBody>
                    <a:bodyPr/>
                    <a:lstStyle/>
                    <a:p>
                      <a:r>
                        <a:rPr lang="en-US" sz="1400"/>
                        <a:t>Content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 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pt-BR" sz="1400"/>
                        <a:t>Dimensions L x W x 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181 x 131 x 330 mm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en-US" sz="1400"/>
                        <a:t>Material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en-US" sz="1400"/>
                        <a:t>Weight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91 g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en-US" sz="1400"/>
                        <a:t>Neck-finish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DIN 48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en-US" sz="1400"/>
                        <a:t>Extra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UN approval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280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320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1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246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“agro”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628800"/>
            <a:ext cx="5084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Applications</a:t>
            </a:r>
          </a:p>
          <a:p>
            <a:r>
              <a:rPr lang="en-US" sz="1400" dirty="0" smtClean="0"/>
              <a:t>Package suitable for all kinds of liquids, (agro) chemicals and others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405787"/>
            <a:ext cx="46432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Very strong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Less weight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carbon footprint than HDPE and metal cans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</a:t>
            </a:r>
            <a:r>
              <a:rPr lang="en-US" sz="1400" dirty="0" err="1" smtClean="0"/>
              <a:t>ecotax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100 % recyclable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 house production possible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emptying without splashing because of central opening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rinsing after use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779729"/>
            <a:ext cx="32781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Colors</a:t>
            </a:r>
          </a:p>
          <a:p>
            <a:r>
              <a:rPr lang="en-US" sz="1400" dirty="0" smtClean="0"/>
              <a:t>Available in clear, other colors on demand </a:t>
            </a:r>
          </a:p>
          <a:p>
            <a:r>
              <a:rPr lang="en-US" sz="1400" b="1" dirty="0" smtClean="0"/>
              <a:t>Extras</a:t>
            </a:r>
          </a:p>
          <a:p>
            <a:r>
              <a:rPr lang="en-US" sz="1400" dirty="0" smtClean="0"/>
              <a:t>UN approval available</a:t>
            </a:r>
          </a:p>
          <a:p>
            <a:endParaRPr lang="en-US" sz="1400" dirty="0"/>
          </a:p>
        </p:txBody>
      </p:sp>
      <p:pic>
        <p:nvPicPr>
          <p:cNvPr id="13" name="Picture 12" descr="5lagr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44824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“agro”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32910" y="1700808"/>
            <a:ext cx="526317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Closures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63 mm AGRO closures can be supplied with various liners and in </a:t>
            </a:r>
            <a:br>
              <a:rPr lang="en-US" sz="1400" dirty="0" smtClean="0"/>
            </a:br>
            <a:r>
              <a:rPr lang="en-US" sz="1400" dirty="0" smtClean="0"/>
              <a:t>different colors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PET cans can be supplied with the handles already mounted</a:t>
            </a:r>
          </a:p>
          <a:p>
            <a:endParaRPr lang="en-US" sz="1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463940" y="2996952"/>
          <a:ext cx="4920208" cy="2468880"/>
        </p:xfrm>
        <a:graphic>
          <a:graphicData uri="http://schemas.openxmlformats.org/drawingml/2006/table">
            <a:tbl>
              <a:tblPr/>
              <a:tblGrid>
                <a:gridCol w="2460104"/>
                <a:gridCol w="2460104"/>
              </a:tblGrid>
              <a:tr h="290608">
                <a:tc>
                  <a:txBody>
                    <a:bodyPr/>
                    <a:lstStyle/>
                    <a:p>
                      <a:r>
                        <a:rPr lang="en-US" sz="1400"/>
                        <a:t>Content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 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pt-BR" sz="1400"/>
                        <a:t>Dimensions L x W x 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181 x 131 x 331 mm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en-US" sz="1400"/>
                        <a:t>Material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en-US" sz="1400"/>
                        <a:t>Weight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118 g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en-US" sz="1400"/>
                        <a:t>Neck-finish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63 mm AGRO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en-US" sz="1400"/>
                        <a:t>Extra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UN approval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280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320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8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246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Picture 13" descr="5lagr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easy spout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628800"/>
            <a:ext cx="5909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Applications</a:t>
            </a:r>
          </a:p>
          <a:p>
            <a:r>
              <a:rPr lang="en-US" sz="1400" dirty="0" smtClean="0"/>
              <a:t>Package suitable for all kinds of liquids, (agro) chemicals, edible oils and others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550383"/>
            <a:ext cx="464325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Extra opening on shoulder for easy pouring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Very strong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Less weight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carbon footprint than HDPE and metal cans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Lower </a:t>
            </a:r>
            <a:r>
              <a:rPr lang="en-US" sz="1400" dirty="0" err="1" smtClean="0"/>
              <a:t>ecotax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100 % recyclable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 house production possible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emptying without splashing because of central opening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Easy rinsing after use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5229200"/>
            <a:ext cx="32781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Colors</a:t>
            </a:r>
          </a:p>
          <a:p>
            <a:r>
              <a:rPr lang="en-US" sz="1400" dirty="0" smtClean="0"/>
              <a:t>Available in clear, other colors on demand </a:t>
            </a:r>
          </a:p>
          <a:p>
            <a:r>
              <a:rPr lang="en-US" sz="1400" b="1" dirty="0" smtClean="0"/>
              <a:t>Extras</a:t>
            </a:r>
          </a:p>
          <a:p>
            <a:r>
              <a:rPr lang="en-US" sz="1400" dirty="0" smtClean="0"/>
              <a:t>UN approval available</a:t>
            </a:r>
          </a:p>
          <a:p>
            <a:endParaRPr lang="en-US" sz="1400" dirty="0"/>
          </a:p>
        </p:txBody>
      </p:sp>
      <p:pic>
        <p:nvPicPr>
          <p:cNvPr id="12" name="Picture 11" descr="5lspou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en-GB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liter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easy spout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900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32910" y="1628800"/>
            <a:ext cx="588462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Closures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DIN 48 closures can be supplied with various liners and in different colors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Extra opening with DIN 25 closure with tamper evident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PET cans can be supplied with the handles already mounted</a:t>
            </a:r>
          </a:p>
          <a:p>
            <a:endParaRPr lang="en-US" sz="1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491880" y="2924944"/>
          <a:ext cx="4776192" cy="2468880"/>
        </p:xfrm>
        <a:graphic>
          <a:graphicData uri="http://schemas.openxmlformats.org/drawingml/2006/table">
            <a:tbl>
              <a:tblPr/>
              <a:tblGrid>
                <a:gridCol w="2388096"/>
                <a:gridCol w="2388096"/>
              </a:tblGrid>
              <a:tr h="294844">
                <a:tc>
                  <a:txBody>
                    <a:bodyPr/>
                    <a:lstStyle/>
                    <a:p>
                      <a:r>
                        <a:rPr lang="en-US" sz="1400"/>
                        <a:t>Content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 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pt-BR" sz="1400"/>
                        <a:t>Dimensions L x W x 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181 x 131 x 330 mm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en-US" sz="1400"/>
                        <a:t>Material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en-US" sz="1400"/>
                        <a:t>Weight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91 g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en-US" sz="1400"/>
                        <a:t>Neck-finish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DIN 48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en-US" sz="1400"/>
                        <a:t>Extra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UN approval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280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320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44">
                <a:tc>
                  <a:txBody>
                    <a:bodyPr/>
                    <a:lstStyle/>
                    <a:p>
                      <a:r>
                        <a:rPr lang="fi-FI" sz="1400"/>
                        <a:t>Pallet size 120 x 80 x 246 cm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280 cans / pallet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Picture 13" descr="5lspou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00808"/>
            <a:ext cx="25717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69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su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Dethapak’s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business approach 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Dethapak has a lean organization with minimal overhead.</a:t>
            </a:r>
          </a:p>
          <a:p>
            <a:pPr lvl="0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Dethapak’s business principles:</a:t>
            </a:r>
          </a:p>
          <a:p>
            <a:pPr lvl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Dethapak believes in quality rather than quantity</a:t>
            </a:r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Dethapak values trust in all its relationships with third parties </a:t>
            </a:r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Dethapak is committed to success without losing sight of its customers’ interests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71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PET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GB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en-GB" sz="2000" dirty="0" smtClean="0"/>
              <a:t>PET packaging has a number of advantages over other types of packaging including:</a:t>
            </a:r>
            <a:br>
              <a:rPr lang="en-GB" sz="2000" dirty="0" smtClean="0"/>
            </a:br>
            <a:endParaRPr lang="en-GB" sz="36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1900" dirty="0" smtClean="0"/>
              <a:t>PET is fully recyclable and more friendly to the environment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19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1900" dirty="0" smtClean="0"/>
              <a:t>PET is much lighter resulting in lower transport cost and greater ease of use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19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1900" dirty="0" smtClean="0"/>
              <a:t>PET has a longer shelf life as PET has superior barrier qualities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19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1900" dirty="0" smtClean="0"/>
              <a:t>PET is less breakable and more flexible reducing the risk of damage during all phases from production to consumption</a:t>
            </a:r>
            <a:br>
              <a:rPr lang="en-GB" sz="1900" dirty="0" smtClean="0"/>
            </a:br>
            <a:endParaRPr lang="en-GB" sz="19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1900" dirty="0" smtClean="0"/>
              <a:t>PET production is less energy intense</a:t>
            </a:r>
            <a:r>
              <a:rPr lang="en-GB" sz="1900" dirty="0"/>
              <a:t/>
            </a:r>
            <a:br>
              <a:rPr lang="en-GB" sz="1900" dirty="0"/>
            </a:br>
            <a:endParaRPr lang="en-GB" sz="1900" dirty="0" smtClean="0"/>
          </a:p>
          <a:p>
            <a:r>
              <a:rPr lang="en-GB" sz="1900" dirty="0" smtClean="0"/>
              <a:t>Many </a:t>
            </a:r>
            <a:r>
              <a:rPr lang="en-GB" sz="1900" dirty="0"/>
              <a:t>companies who have not yet discovered these unique qualities of PET packaging.</a:t>
            </a:r>
          </a:p>
          <a:p>
            <a:endParaRPr lang="en-GB" sz="1900" dirty="0"/>
          </a:p>
          <a:p>
            <a:r>
              <a:rPr lang="en-GB" sz="1900" dirty="0" err="1"/>
              <a:t>Dethapak</a:t>
            </a:r>
            <a:r>
              <a:rPr lang="en-GB" sz="1900" dirty="0"/>
              <a:t> is the right partner to demonstrate how PET packaging can improve your packaging solutions and reduce your packaging </a:t>
            </a:r>
            <a:r>
              <a:rPr lang="en-GB" sz="1900" dirty="0" smtClean="0"/>
              <a:t>costs. </a:t>
            </a:r>
            <a:endParaRPr lang="en-GB" sz="1900" dirty="0"/>
          </a:p>
          <a:p>
            <a:pPr lvl="1">
              <a:buSzPct val="70000"/>
              <a:buFont typeface="Courier New" pitchFamily="49" charset="0"/>
              <a:buChar char="o"/>
            </a:pPr>
            <a:endParaRPr lang="en-GB" sz="1900" dirty="0" smtClean="0"/>
          </a:p>
          <a:p>
            <a:pPr lvl="1">
              <a:buSzPct val="70000"/>
              <a:buFont typeface="Courier New" pitchFamily="49" charset="0"/>
              <a:buChar char="o"/>
            </a:pPr>
            <a:endParaRPr lang="en-GB" sz="1900" dirty="0" smtClean="0"/>
          </a:p>
          <a:p>
            <a:endParaRPr lang="en-GB" sz="4500" dirty="0" smtClean="0"/>
          </a:p>
          <a:p>
            <a:endParaRPr lang="en-GB" sz="4500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Products &amp;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 </a:t>
            </a:r>
            <a:r>
              <a:rPr lang="en-US" sz="3200" dirty="0" smtClean="0"/>
              <a:t> 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11349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GB" sz="3400" dirty="0" smtClean="0"/>
              <a:t>Dethapak offers a full range of products and services:</a:t>
            </a:r>
            <a:br>
              <a:rPr lang="en-GB" sz="3400" dirty="0" smtClean="0"/>
            </a:br>
            <a:endParaRPr lang="en-GB" sz="34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000" dirty="0" smtClean="0"/>
              <a:t>Packaging production </a:t>
            </a:r>
          </a:p>
          <a:p>
            <a:pPr lvl="1">
              <a:buSzPct val="50000"/>
              <a:buFont typeface="Courier New" pitchFamily="49" charset="0"/>
              <a:buChar char="o"/>
            </a:pPr>
            <a:endParaRPr lang="en-GB" sz="30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000" dirty="0" smtClean="0"/>
              <a:t>Packaging design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30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000" dirty="0" smtClean="0"/>
              <a:t>Packaging consultancy</a:t>
            </a:r>
          </a:p>
          <a:p>
            <a:pPr>
              <a:buNone/>
            </a:pPr>
            <a:endParaRPr lang="en-GB" sz="3400" dirty="0" smtClean="0"/>
          </a:p>
          <a:p>
            <a:r>
              <a:rPr lang="en-GB" sz="3400" dirty="0" smtClean="0"/>
              <a:t>Dethapak offers highly competitive products &amp; services that are uniquely tailored to customers’ specifications through:</a:t>
            </a:r>
          </a:p>
          <a:p>
            <a:endParaRPr lang="en-GB" sz="34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100" dirty="0" smtClean="0"/>
              <a:t>Finding optimal PET packaging solutions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31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100" dirty="0" smtClean="0"/>
              <a:t>Combining complementary expertise from </a:t>
            </a:r>
            <a:r>
              <a:rPr lang="en-GB" sz="3100" dirty="0" err="1" smtClean="0"/>
              <a:t>Dethapak’s</a:t>
            </a:r>
            <a:r>
              <a:rPr lang="en-GB" sz="3100" dirty="0" smtClean="0"/>
              <a:t> partners</a:t>
            </a:r>
          </a:p>
          <a:p>
            <a:pPr lvl="1">
              <a:buSzPct val="70000"/>
              <a:buFont typeface="Courier New" pitchFamily="49" charset="0"/>
              <a:buChar char="o"/>
            </a:pPr>
            <a:endParaRPr lang="en-GB" sz="3100" dirty="0" smtClean="0"/>
          </a:p>
          <a:p>
            <a:pPr lvl="1">
              <a:buSzPct val="70000"/>
              <a:buFont typeface="Courier New" pitchFamily="49" charset="0"/>
              <a:buChar char="o"/>
            </a:pPr>
            <a:r>
              <a:rPr lang="en-GB" sz="3100" dirty="0" smtClean="0"/>
              <a:t>Operating effectively and efficiently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Products &amp;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 II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39341"/>
            <a:ext cx="8229600" cy="4525963"/>
          </a:xfrm>
        </p:spPr>
        <p:txBody>
          <a:bodyPr>
            <a:normAutofit/>
          </a:bodyPr>
          <a:lstStyle/>
          <a:p>
            <a:pPr marL="355600" indent="-355600"/>
            <a:r>
              <a:rPr lang="en-GB" sz="2000" dirty="0" smtClean="0"/>
              <a:t>Dethapak’s strategic partners are located across Europe and in South East Asia: 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24884" t="46563" r="30934" b="14949"/>
          <a:stretch>
            <a:fillRect/>
          </a:stretch>
        </p:blipFill>
        <p:spPr bwMode="auto">
          <a:xfrm>
            <a:off x="683568" y="2492896"/>
            <a:ext cx="806489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Production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83357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900" b="1" dirty="0" smtClean="0"/>
              <a:t>Third </a:t>
            </a:r>
            <a:r>
              <a:rPr lang="en-US" sz="1900" b="1" dirty="0"/>
              <a:t>P</a:t>
            </a:r>
            <a:r>
              <a:rPr lang="en-US" sz="1900" b="1" dirty="0" smtClean="0"/>
              <a:t>arty </a:t>
            </a:r>
            <a:r>
              <a:rPr lang="en-US" sz="1900" b="1" dirty="0"/>
              <a:t>P</a:t>
            </a:r>
            <a:r>
              <a:rPr lang="en-US" sz="1900" b="1" dirty="0" smtClean="0"/>
              <a:t>roduction</a:t>
            </a:r>
            <a:endParaRPr lang="en-GB" sz="1900" dirty="0"/>
          </a:p>
          <a:p>
            <a:pPr>
              <a:buNone/>
            </a:pPr>
            <a:endParaRPr lang="en-GB" sz="1900" dirty="0"/>
          </a:p>
          <a:p>
            <a:pPr marL="355600" indent="-355600"/>
            <a:r>
              <a:rPr lang="en-US" sz="2000" dirty="0"/>
              <a:t>Dethapak achieves scale economies by outsourcing production to well- established, reliable players with whom Dethapak enjoys close and long term relationships.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/>
          </a:p>
          <a:p>
            <a:r>
              <a:rPr lang="en-US" sz="2000" dirty="0"/>
              <a:t>This approach offers customers:</a:t>
            </a:r>
            <a:endParaRPr lang="en-GB" sz="2000" dirty="0"/>
          </a:p>
          <a:p>
            <a:pPr>
              <a:buNone/>
            </a:pPr>
            <a:endParaRPr lang="en-GB" sz="1300" dirty="0"/>
          </a:p>
          <a:p>
            <a:pPr lvl="1">
              <a:buSzPct val="90000"/>
              <a:buFont typeface="Courier New" pitchFamily="49" charset="0"/>
              <a:buChar char="o"/>
            </a:pPr>
            <a:r>
              <a:rPr lang="en-US" sz="1400" b="1" dirty="0"/>
              <a:t>Lower production cost:</a:t>
            </a:r>
            <a:r>
              <a:rPr lang="en-US" sz="1400" dirty="0"/>
              <a:t> Dethapak generates efficiencies through optimal production allocation whether in Europe or </a:t>
            </a:r>
            <a:r>
              <a:rPr lang="en-US" sz="1400" dirty="0" smtClean="0"/>
              <a:t>Asia.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buSzPct val="90000"/>
              <a:buFont typeface="Courier New" pitchFamily="49" charset="0"/>
              <a:buChar char="o"/>
            </a:pPr>
            <a:r>
              <a:rPr lang="en-US" sz="1400" b="1" dirty="0"/>
              <a:t>More flexibility:</a:t>
            </a:r>
            <a:r>
              <a:rPr lang="en-US" sz="1400" dirty="0"/>
              <a:t> Dethapak chooses a third party production site near its customers so as to reduce transport </a:t>
            </a:r>
            <a:r>
              <a:rPr lang="en-US" sz="1400" dirty="0" smtClean="0"/>
              <a:t>costs.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buSzPct val="90000"/>
              <a:buFont typeface="Courier New" pitchFamily="49" charset="0"/>
              <a:buChar char="o"/>
            </a:pPr>
            <a:r>
              <a:rPr lang="en-US" sz="1400" b="1" dirty="0"/>
              <a:t>Greater bargaining power:</a:t>
            </a:r>
            <a:r>
              <a:rPr lang="en-US" sz="1400" dirty="0"/>
              <a:t> Dethapak ensures a level playing field on behalf of its </a:t>
            </a:r>
            <a:r>
              <a:rPr lang="en-US" sz="1400" dirty="0" smtClean="0"/>
              <a:t>customers.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buSzPct val="90000"/>
              <a:buFont typeface="Courier New" pitchFamily="49" charset="0"/>
              <a:buChar char="o"/>
            </a:pPr>
            <a:r>
              <a:rPr lang="en-US" sz="1400" b="1" dirty="0"/>
              <a:t>Quality control</a:t>
            </a:r>
            <a:r>
              <a:rPr lang="en-US" sz="1400" dirty="0"/>
              <a:t>: Dethapak supervises the quality of the production </a:t>
            </a:r>
            <a:r>
              <a:rPr lang="en-US" sz="1400" dirty="0" smtClean="0"/>
              <a:t>process. </a:t>
            </a:r>
            <a:endParaRPr lang="en-GB" sz="1400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Production II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99381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500" b="1" dirty="0" smtClean="0"/>
              <a:t>In-house production</a:t>
            </a:r>
            <a:endParaRPr lang="en-GB" sz="3500" dirty="0" smtClean="0"/>
          </a:p>
          <a:p>
            <a:pPr marL="0" indent="0">
              <a:buNone/>
            </a:pPr>
            <a:endParaRPr lang="en-US" dirty="0" smtClean="0"/>
          </a:p>
          <a:p>
            <a:pPr marL="355600" indent="-355600"/>
            <a:r>
              <a:rPr lang="en-US" sz="2900" dirty="0" smtClean="0"/>
              <a:t>Dethapak </a:t>
            </a:r>
            <a:r>
              <a:rPr lang="en-US" sz="2900" dirty="0"/>
              <a:t>organizes and manages decentralized production directly at the filling lines of Dethapak's customers.</a:t>
            </a:r>
            <a:endParaRPr lang="en-GB" sz="2900" dirty="0"/>
          </a:p>
          <a:p>
            <a:endParaRPr lang="en-GB" sz="2900" dirty="0"/>
          </a:p>
          <a:p>
            <a:r>
              <a:rPr lang="en-US" sz="2900" dirty="0"/>
              <a:t>The advantages of in-house production for Dethapak's customers are obvious:</a:t>
            </a:r>
            <a:endParaRPr lang="en-GB" sz="2900" dirty="0"/>
          </a:p>
          <a:p>
            <a:pPr>
              <a:buNone/>
            </a:pPr>
            <a:endParaRPr lang="en-GB" sz="2500" dirty="0"/>
          </a:p>
          <a:p>
            <a:pPr lvl="1">
              <a:buFont typeface="Courier New" pitchFamily="49" charset="0"/>
              <a:buChar char="o"/>
            </a:pPr>
            <a:r>
              <a:rPr lang="en-US" sz="3000" dirty="0"/>
              <a:t>No transport </a:t>
            </a:r>
            <a:r>
              <a:rPr lang="en-US" sz="3000" dirty="0" smtClean="0"/>
              <a:t>costs</a:t>
            </a:r>
            <a:r>
              <a:rPr lang="en-US" sz="3000" dirty="0"/>
              <a:t/>
            </a:r>
            <a:br>
              <a:rPr lang="en-US" sz="3000" dirty="0"/>
            </a:br>
            <a:endParaRPr lang="en-GB" sz="3000" dirty="0"/>
          </a:p>
          <a:p>
            <a:pPr lvl="1">
              <a:buFont typeface="Courier New" pitchFamily="49" charset="0"/>
              <a:buChar char="o"/>
            </a:pPr>
            <a:r>
              <a:rPr lang="en-US" sz="3000" dirty="0"/>
              <a:t>Lower production </a:t>
            </a:r>
            <a:r>
              <a:rPr lang="en-US" sz="3000" dirty="0" smtClean="0"/>
              <a:t>costs</a:t>
            </a:r>
            <a:r>
              <a:rPr lang="en-US" sz="3000" dirty="0"/>
              <a:t/>
            </a:r>
            <a:br>
              <a:rPr lang="en-US" sz="3000" dirty="0"/>
            </a:br>
            <a:endParaRPr lang="en-GB" sz="3000" dirty="0"/>
          </a:p>
          <a:p>
            <a:pPr lvl="1">
              <a:buFont typeface="Courier New" pitchFamily="49" charset="0"/>
              <a:buChar char="o"/>
            </a:pPr>
            <a:r>
              <a:rPr lang="en-US" sz="3000" dirty="0"/>
              <a:t>More environment </a:t>
            </a:r>
            <a:r>
              <a:rPr lang="en-US" sz="3000" dirty="0" smtClean="0"/>
              <a:t>friendly</a:t>
            </a:r>
          </a:p>
          <a:p>
            <a:pPr lvl="0">
              <a:buNone/>
            </a:pPr>
            <a:endParaRPr lang="en-GB" sz="2500" dirty="0"/>
          </a:p>
          <a:p>
            <a:r>
              <a:rPr lang="en-US" sz="2900" dirty="0"/>
              <a:t>Dethapak offers a unique and unmatchable solution in the market:</a:t>
            </a:r>
            <a:endParaRPr lang="en-GB" sz="2900" dirty="0"/>
          </a:p>
          <a:p>
            <a:pPr>
              <a:buNone/>
            </a:pPr>
            <a:r>
              <a:rPr lang="en-US" sz="2900" dirty="0"/>
              <a:t> </a:t>
            </a:r>
            <a:endParaRPr lang="en-GB" sz="2900" dirty="0"/>
          </a:p>
          <a:p>
            <a:pPr lvl="1">
              <a:buFont typeface="Courier New" pitchFamily="49" charset="0"/>
              <a:buChar char="o"/>
            </a:pPr>
            <a:r>
              <a:rPr lang="en-US" sz="3000" dirty="0"/>
              <a:t>Dethapak keeps the overhead at a minimum</a:t>
            </a:r>
            <a:r>
              <a:rPr lang="en-US" sz="3000" b="1" dirty="0"/>
              <a:t> </a:t>
            </a:r>
            <a:r>
              <a:rPr lang="en-US" sz="3000" dirty="0"/>
              <a:t>without there being unnecessary management </a:t>
            </a:r>
            <a:r>
              <a:rPr lang="en-US" sz="3000" dirty="0" smtClean="0"/>
              <a:t>layers</a:t>
            </a:r>
            <a:r>
              <a:rPr lang="en-US" sz="3000" dirty="0"/>
              <a:t/>
            </a:r>
            <a:br>
              <a:rPr lang="en-US" sz="3000" dirty="0"/>
            </a:br>
            <a:endParaRPr lang="en-GB" sz="3000" dirty="0"/>
          </a:p>
          <a:p>
            <a:pPr lvl="1">
              <a:buFont typeface="Courier New" pitchFamily="49" charset="0"/>
              <a:buChar char="o"/>
            </a:pPr>
            <a:r>
              <a:rPr lang="en-US" sz="3000" dirty="0"/>
              <a:t>Dethapak enables customers to take care of the production </a:t>
            </a:r>
            <a:r>
              <a:rPr lang="en-US" sz="3000" dirty="0" smtClean="0"/>
              <a:t>themselves </a:t>
            </a:r>
            <a:r>
              <a:rPr lang="en-GB" sz="3000" dirty="0" smtClean="0"/>
              <a:t>through smart on &amp; off site training</a:t>
            </a:r>
          </a:p>
          <a:p>
            <a:pPr lvl="1">
              <a:buFont typeface="Courier New" pitchFamily="49" charset="0"/>
              <a:buChar char="o"/>
            </a:pPr>
            <a:endParaRPr lang="en-GB" sz="3000" dirty="0" smtClean="0"/>
          </a:p>
          <a:p>
            <a:pPr lvl="1">
              <a:buFont typeface="Courier New" pitchFamily="49" charset="0"/>
              <a:buChar char="o"/>
            </a:pPr>
            <a:r>
              <a:rPr lang="en-GB" sz="3000" dirty="0" smtClean="0"/>
              <a:t>Dethapak offers a genuine partnership whereby Dethapak and its customers act as an integrated team</a:t>
            </a:r>
          </a:p>
          <a:p>
            <a:pPr lvl="1">
              <a:buFont typeface="Courier New" pitchFamily="49" charset="0"/>
              <a:buChar char="o"/>
            </a:pPr>
            <a:endParaRPr lang="en-GB" sz="3000" dirty="0" smtClean="0"/>
          </a:p>
          <a:p>
            <a:pPr lvl="1">
              <a:buFont typeface="Courier New" pitchFamily="49" charset="0"/>
              <a:buChar char="o"/>
            </a:pPr>
            <a:r>
              <a:rPr lang="en-GB" sz="3000" dirty="0" smtClean="0"/>
              <a:t>Dethapak grants its customers exclusivity and does not act opportunistically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s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6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Packaging Production III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/>
              <a:t>Dethapak’s</a:t>
            </a:r>
            <a:r>
              <a:rPr lang="en-US" sz="1800" b="1" dirty="0"/>
              <a:t> </a:t>
            </a:r>
            <a:r>
              <a:rPr lang="en-US" sz="1800" b="1" dirty="0" smtClean="0"/>
              <a:t>offering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endParaRPr lang="en-GB" sz="2900" dirty="0"/>
          </a:p>
          <a:p>
            <a:pPr marL="355600" indent="-355600"/>
            <a:r>
              <a:rPr lang="en-US" sz="1500" dirty="0" smtClean="0"/>
              <a:t>The </a:t>
            </a:r>
            <a:r>
              <a:rPr lang="en-US" sz="1500" dirty="0"/>
              <a:t>customer decides whether it wants to invest itself in the equipment or whether Dethapak should do so. Dethapak offers customers a choice to decide what arrangement suits them best:</a:t>
            </a:r>
            <a:endParaRPr lang="en-GB" sz="1500" dirty="0"/>
          </a:p>
          <a:p>
            <a:pPr>
              <a:buNone/>
            </a:pPr>
            <a:endParaRPr lang="en-GB" sz="1500" dirty="0"/>
          </a:p>
          <a:p>
            <a:pPr lvl="1">
              <a:buFont typeface="Courier New" pitchFamily="49" charset="0"/>
              <a:buChar char="o"/>
            </a:pPr>
            <a:r>
              <a:rPr lang="en-US" sz="1400" dirty="0"/>
              <a:t>Dethapak invests in all equipment and the customer pays on a cost plus </a:t>
            </a:r>
            <a:r>
              <a:rPr lang="en-US" sz="1400" dirty="0" smtClean="0"/>
              <a:t>basis</a:t>
            </a: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  <a:p>
            <a:pPr lvl="1">
              <a:buFont typeface="Courier New" pitchFamily="49" charset="0"/>
              <a:buChar char="o"/>
            </a:pPr>
            <a:r>
              <a:rPr lang="en-US" sz="1400" dirty="0"/>
              <a:t>Dethapak invests in the product design, development and the training of the customer’s personnel against a fee per </a:t>
            </a:r>
            <a:r>
              <a:rPr lang="en-US" sz="1400" dirty="0" smtClean="0"/>
              <a:t>unit</a:t>
            </a:r>
            <a:endParaRPr lang="en-GB" sz="1400" dirty="0"/>
          </a:p>
          <a:p>
            <a:endParaRPr lang="en-US" sz="1500" dirty="0" smtClean="0"/>
          </a:p>
          <a:p>
            <a:pPr marL="355600" indent="-355600">
              <a:tabLst>
                <a:tab pos="0" algn="l"/>
              </a:tabLst>
            </a:pPr>
            <a:r>
              <a:rPr lang="en-US" sz="1500" dirty="0" smtClean="0"/>
              <a:t>The </a:t>
            </a:r>
            <a:r>
              <a:rPr lang="en-US" sz="1500" dirty="0"/>
              <a:t>customer may be better placed to invest itself when it incurs lower cost of capital and/or where it already has expertise in PET </a:t>
            </a:r>
            <a:r>
              <a:rPr lang="en-US" sz="1500" dirty="0" smtClean="0"/>
              <a:t>production. </a:t>
            </a:r>
            <a:endParaRPr lang="en-GB" sz="1500" dirty="0"/>
          </a:p>
          <a:p>
            <a:pPr>
              <a:buNone/>
            </a:pPr>
            <a:endParaRPr lang="en-GB" sz="1500" dirty="0"/>
          </a:p>
          <a:p>
            <a:pPr marL="355600" indent="-355600"/>
            <a:r>
              <a:rPr lang="en-US" sz="1500" dirty="0"/>
              <a:t>Dethapak will provide its customers the business plan needed to make the right </a:t>
            </a:r>
            <a:r>
              <a:rPr lang="en-US" sz="1500" dirty="0" smtClean="0"/>
              <a:t>decision. </a:t>
            </a:r>
            <a:endParaRPr lang="en-GB" sz="1500" dirty="0"/>
          </a:p>
          <a:p>
            <a:pPr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A544-66E9-46E1-963E-A933E910FC8A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1250</Words>
  <Application>Microsoft Office PowerPoint</Application>
  <PresentationFormat>On-screen Show (4:3)</PresentationFormat>
  <Paragraphs>400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 </vt:lpstr>
      <vt:lpstr>Company</vt:lpstr>
      <vt:lpstr>Dethapak’s business approach </vt:lpstr>
      <vt:lpstr>PET Packaging  </vt:lpstr>
      <vt:lpstr>Products &amp; Services   </vt:lpstr>
      <vt:lpstr>Products &amp; Services II </vt:lpstr>
      <vt:lpstr>Packaging Production I</vt:lpstr>
      <vt:lpstr>Packaging Production II</vt:lpstr>
      <vt:lpstr>Packaging Production III</vt:lpstr>
      <vt:lpstr>Packaging Design I </vt:lpstr>
      <vt:lpstr>Packaging Design II </vt:lpstr>
      <vt:lpstr>Packaging Design III </vt:lpstr>
      <vt:lpstr>Packaging Consultancy I</vt:lpstr>
      <vt:lpstr>Packaging Consultancy II</vt:lpstr>
      <vt:lpstr>Packaging Consultancy III</vt:lpstr>
      <vt:lpstr>PET Packaging Solutions</vt:lpstr>
      <vt:lpstr>PET Packaging Solutions II</vt:lpstr>
      <vt:lpstr>PET Packaging Solutions III</vt:lpstr>
      <vt:lpstr>News  </vt:lpstr>
      <vt:lpstr>Contact</vt:lpstr>
      <vt:lpstr>APPENDIX</vt:lpstr>
      <vt:lpstr>2 liter</vt:lpstr>
      <vt:lpstr>2 liter</vt:lpstr>
      <vt:lpstr>5 liter “Chemical”</vt:lpstr>
      <vt:lpstr>5 liter “Chemical”</vt:lpstr>
      <vt:lpstr>5 liter “agro”</vt:lpstr>
      <vt:lpstr>5 liter “agro”</vt:lpstr>
      <vt:lpstr>5 liter easy spout</vt:lpstr>
      <vt:lpstr>5 liter easy spout</vt:lpstr>
    </vt:vector>
  </TitlesOfParts>
  <Company>Clifford Chance LLP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</dc:title>
  <dc:creator>230057</dc:creator>
  <cp:lastModifiedBy>vinesh.m</cp:lastModifiedBy>
  <cp:revision>100</cp:revision>
  <dcterms:created xsi:type="dcterms:W3CDTF">2013-03-04T14:32:19Z</dcterms:created>
  <dcterms:modified xsi:type="dcterms:W3CDTF">2013-04-17T09:32:46Z</dcterms:modified>
</cp:coreProperties>
</file>